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8"/>
  </p:notesMasterIdLst>
  <p:sldIdLst>
    <p:sldId id="273" r:id="rId2"/>
    <p:sldId id="266" r:id="rId3"/>
    <p:sldId id="280" r:id="rId4"/>
    <p:sldId id="281" r:id="rId5"/>
    <p:sldId id="276" r:id="rId6"/>
    <p:sldId id="25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07"/>
    <a:srgbClr val="74B3D6"/>
    <a:srgbClr val="FF791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319" autoAdjust="0"/>
  </p:normalViewPr>
  <p:slideViewPr>
    <p:cSldViewPr>
      <p:cViewPr varScale="1">
        <p:scale>
          <a:sx n="105" d="100"/>
          <a:sy n="105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2844" y="6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4B115-14FA-42B1-A5C1-37B565908435}" type="datetimeFigureOut">
              <a:rPr lang="en-US" smtClean="0"/>
              <a:t>10/15/2019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16DE-AE5F-4E34-B665-34E3C8BC1F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17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Show while playing walk-in music.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80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/>
              <a:t>These</a:t>
            </a:r>
            <a:r>
              <a:rPr lang="en-US" baseline="0" dirty="0"/>
              <a:t> will be our fastest growing product lines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/>
              <a:t>Play at home, or on the road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baseline="0" dirty="0"/>
              <a:t>We are changing the game, not following the crowd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338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Wait</a:t>
            </a:r>
            <a:r>
              <a:rPr lang="en-US" baseline="0" dirty="0"/>
              <a:t> for applause to subside before reading the next product name. Let these really sink in.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7490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 sure to speak slowly and with lots of emphasis on key words to build enthusiasm.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72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Call to action.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239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71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8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03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87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18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670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166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09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785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51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6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7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01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21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71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3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26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2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/>
          </p:cNvPicPr>
          <p:nvPr/>
        </p:nvPicPr>
        <p:blipFill>
          <a:blip r:embed="rId2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6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37" r:id="rId7"/>
    <p:sldLayoutId id="2147483825" r:id="rId8"/>
    <p:sldLayoutId id="2147483836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hyperlink" Target="https://www.remix3d.com/details/G009SXD162P9" TargetMode="External"/><Relationship Id="rId4" Type="http://schemas.microsoft.com/office/2017/06/relationships/model3d" Target="../media/model3d1.glb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01A9E-9D5E-4510-8124-59A7121281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098" b="5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16940D-D684-4FE0-AFCC-3682D48E1B5E}"/>
              </a:ext>
            </a:extLst>
          </p:cNvPr>
          <p:cNvSpPr txBox="1"/>
          <p:nvPr/>
        </p:nvSpPr>
        <p:spPr>
          <a:xfrm>
            <a:off x="0" y="685800"/>
            <a:ext cx="12192000" cy="1200329"/>
          </a:xfrm>
          <a:prstGeom prst="rect">
            <a:avLst/>
          </a:prstGeom>
          <a:solidFill>
            <a:srgbClr val="74B3D6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New Visions Now</a:t>
            </a:r>
          </a:p>
        </p:txBody>
      </p:sp>
    </p:spTree>
    <p:extLst>
      <p:ext uri="{BB962C8B-B14F-4D97-AF65-F5344CB8AC3E}">
        <p14:creationId xmlns:p14="http://schemas.microsoft.com/office/powerpoint/2010/main" val="170662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 anchor="t"/>
          <a:lstStyle/>
          <a:p>
            <a:r>
              <a:rPr lang="en-US" dirty="0"/>
              <a:t>Increase market share by penetrating further into the growing mobile phone and tablet PC markets.</a:t>
            </a:r>
          </a:p>
          <a:p>
            <a:r>
              <a:rPr lang="en-US" dirty="0"/>
              <a:t>Integrate mobile and home gaming platforms – “Always with you.”</a:t>
            </a:r>
          </a:p>
          <a:p>
            <a:r>
              <a:rPr lang="en-US" dirty="0"/>
              <a:t>First-to-market “next generation” Web-TV experience.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ED17E2D-505D-49D4-9C1A-834B23150E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94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ave 6">
            <a:extLst>
              <a:ext uri="{FF2B5EF4-FFF2-40B4-BE49-F238E27FC236}">
                <a16:creationId xmlns:a16="http://schemas.microsoft.com/office/drawing/2014/main" id="{290423FA-1DBD-445C-9FB4-BE00D18DDD6A}"/>
              </a:ext>
            </a:extLst>
          </p:cNvPr>
          <p:cNvSpPr/>
          <p:nvPr/>
        </p:nvSpPr>
        <p:spPr>
          <a:xfrm>
            <a:off x="4876800" y="4819359"/>
            <a:ext cx="3474720" cy="1253836"/>
          </a:xfrm>
          <a:prstGeom prst="wav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Parana</a:t>
            </a:r>
          </a:p>
        </p:txBody>
      </p:sp>
      <p:sp>
        <p:nvSpPr>
          <p:cNvPr id="18" name="Wave 17">
            <a:extLst>
              <a:ext uri="{FF2B5EF4-FFF2-40B4-BE49-F238E27FC236}">
                <a16:creationId xmlns:a16="http://schemas.microsoft.com/office/drawing/2014/main" id="{3F4493E2-F7B3-40E5-B154-FE998B58A27F}"/>
              </a:ext>
            </a:extLst>
          </p:cNvPr>
          <p:cNvSpPr/>
          <p:nvPr/>
        </p:nvSpPr>
        <p:spPr>
          <a:xfrm>
            <a:off x="7566660" y="4375564"/>
            <a:ext cx="3474720" cy="1253836"/>
          </a:xfrm>
          <a:prstGeom prst="wav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Nolina</a:t>
            </a:r>
          </a:p>
        </p:txBody>
      </p:sp>
      <p:sp>
        <p:nvSpPr>
          <p:cNvPr id="17" name="Wave 16">
            <a:extLst>
              <a:ext uri="{FF2B5EF4-FFF2-40B4-BE49-F238E27FC236}">
                <a16:creationId xmlns:a16="http://schemas.microsoft.com/office/drawing/2014/main" id="{57E318DA-93E0-48FC-A6D0-6094F1041E14}"/>
              </a:ext>
            </a:extLst>
          </p:cNvPr>
          <p:cNvSpPr/>
          <p:nvPr/>
        </p:nvSpPr>
        <p:spPr>
          <a:xfrm>
            <a:off x="7566660" y="3008439"/>
            <a:ext cx="3474720" cy="1253836"/>
          </a:xfrm>
          <a:prstGeom prst="wav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Totara</a:t>
            </a:r>
          </a:p>
        </p:txBody>
      </p:sp>
      <p:sp>
        <p:nvSpPr>
          <p:cNvPr id="6" name="Wave 5">
            <a:extLst>
              <a:ext uri="{FF2B5EF4-FFF2-40B4-BE49-F238E27FC236}">
                <a16:creationId xmlns:a16="http://schemas.microsoft.com/office/drawing/2014/main" id="{CFBDDB6A-DC59-42D1-B1C7-6A67BAA71B93}"/>
              </a:ext>
            </a:extLst>
          </p:cNvPr>
          <p:cNvSpPr/>
          <p:nvPr/>
        </p:nvSpPr>
        <p:spPr>
          <a:xfrm>
            <a:off x="4876800" y="3452234"/>
            <a:ext cx="3474720" cy="1253836"/>
          </a:xfrm>
          <a:prstGeom prst="wav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Sitka</a:t>
            </a:r>
          </a:p>
        </p:txBody>
      </p:sp>
      <p:sp>
        <p:nvSpPr>
          <p:cNvPr id="3" name="Wave 2">
            <a:extLst>
              <a:ext uri="{FF2B5EF4-FFF2-40B4-BE49-F238E27FC236}">
                <a16:creationId xmlns:a16="http://schemas.microsoft.com/office/drawing/2014/main" id="{053235D4-5389-4108-862A-C37DE89A965D}"/>
              </a:ext>
            </a:extLst>
          </p:cNvPr>
          <p:cNvSpPr/>
          <p:nvPr/>
        </p:nvSpPr>
        <p:spPr>
          <a:xfrm>
            <a:off x="4876800" y="2085109"/>
            <a:ext cx="3474720" cy="1253836"/>
          </a:xfrm>
          <a:prstGeom prst="wav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Marula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A52908-467C-4B34-963F-7001AE13B400}"/>
              </a:ext>
            </a:extLst>
          </p:cNvPr>
          <p:cNvSpPr txBox="1"/>
          <p:nvPr/>
        </p:nvSpPr>
        <p:spPr>
          <a:xfrm>
            <a:off x="2590800" y="457200"/>
            <a:ext cx="541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/>
              <a:t>Introducing…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E9C258-975B-4971-A9C4-ABBAF41247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6" b="99429" l="10000" r="90000">
                        <a14:foregroundMark x1="40000" y1="89872" x2="35238" y2="99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73" t="7840" r="22714"/>
          <a:stretch/>
        </p:blipFill>
        <p:spPr>
          <a:xfrm>
            <a:off x="76200" y="323809"/>
            <a:ext cx="2514600" cy="268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2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7" grpId="0" animBg="1"/>
      <p:bldP spid="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4</a:t>
            </a:fld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125ED25-FCBA-44EC-B18B-B4ECDE9A6344}"/>
              </a:ext>
            </a:extLst>
          </p:cNvPr>
          <p:cNvSpPr/>
          <p:nvPr/>
        </p:nvSpPr>
        <p:spPr>
          <a:xfrm>
            <a:off x="691611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Marula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5136290-FAC4-44ED-A286-4E6F0271E5DA}"/>
              </a:ext>
            </a:extLst>
          </p:cNvPr>
          <p:cNvSpPr/>
          <p:nvPr/>
        </p:nvSpPr>
        <p:spPr>
          <a:xfrm>
            <a:off x="895550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3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Our lightest, fastest, most powerful tablet yet. 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FF26868D-2E5C-45BE-B5F7-785A05251E3A}"/>
              </a:ext>
            </a:extLst>
          </p:cNvPr>
          <p:cNvSpPr/>
          <p:nvPr/>
        </p:nvSpPr>
        <p:spPr>
          <a:xfrm>
            <a:off x="2883957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Totara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E50B116-6B1B-43FD-91F8-83F53107695F}"/>
              </a:ext>
            </a:extLst>
          </p:cNvPr>
          <p:cNvSpPr/>
          <p:nvPr/>
        </p:nvSpPr>
        <p:spPr>
          <a:xfrm>
            <a:off x="3087897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lightning-fast mobile phone that supports our new Integrated Gaming Platform (IGP).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9311D9D-267E-484E-9BCD-06DF44C46834}"/>
              </a:ext>
            </a:extLst>
          </p:cNvPr>
          <p:cNvSpPr/>
          <p:nvPr/>
        </p:nvSpPr>
        <p:spPr>
          <a:xfrm>
            <a:off x="5076304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Sitka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310CA82-0AA0-4E25-A3F2-F3D8C58A3BD6}"/>
              </a:ext>
            </a:extLst>
          </p:cNvPr>
          <p:cNvSpPr/>
          <p:nvPr/>
        </p:nvSpPr>
        <p:spPr>
          <a:xfrm>
            <a:off x="5280243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3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most advanced web-based TV experience on the market.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2313106-F520-4CBE-837F-EBE6CF016D7A}"/>
              </a:ext>
            </a:extLst>
          </p:cNvPr>
          <p:cNvSpPr/>
          <p:nvPr/>
        </p:nvSpPr>
        <p:spPr>
          <a:xfrm>
            <a:off x="7268650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Nolina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A9AEB07-8D06-4850-90CA-80A18B99C8CD}"/>
              </a:ext>
            </a:extLst>
          </p:cNvPr>
          <p:cNvSpPr/>
          <p:nvPr/>
        </p:nvSpPr>
        <p:spPr>
          <a:xfrm>
            <a:off x="7472589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3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A laptop that’s powerful for IGP gaming and smart for work.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546E46F-A080-4DEA-A290-67113679260A}"/>
              </a:ext>
            </a:extLst>
          </p:cNvPr>
          <p:cNvSpPr/>
          <p:nvPr/>
        </p:nvSpPr>
        <p:spPr>
          <a:xfrm>
            <a:off x="9460996" y="2194560"/>
            <a:ext cx="2039391" cy="4024125"/>
          </a:xfrm>
          <a:custGeom>
            <a:avLst/>
            <a:gdLst>
              <a:gd name="connsiteX0" fmla="*/ 0 w 2039391"/>
              <a:gd name="connsiteY0" fmla="*/ 203939 h 4024125"/>
              <a:gd name="connsiteX1" fmla="*/ 203939 w 2039391"/>
              <a:gd name="connsiteY1" fmla="*/ 0 h 4024125"/>
              <a:gd name="connsiteX2" fmla="*/ 1835452 w 2039391"/>
              <a:gd name="connsiteY2" fmla="*/ 0 h 4024125"/>
              <a:gd name="connsiteX3" fmla="*/ 2039391 w 2039391"/>
              <a:gd name="connsiteY3" fmla="*/ 203939 h 4024125"/>
              <a:gd name="connsiteX4" fmla="*/ 2039391 w 2039391"/>
              <a:gd name="connsiteY4" fmla="*/ 3820186 h 4024125"/>
              <a:gd name="connsiteX5" fmla="*/ 1835452 w 2039391"/>
              <a:gd name="connsiteY5" fmla="*/ 4024125 h 4024125"/>
              <a:gd name="connsiteX6" fmla="*/ 203939 w 2039391"/>
              <a:gd name="connsiteY6" fmla="*/ 4024125 h 4024125"/>
              <a:gd name="connsiteX7" fmla="*/ 0 w 2039391"/>
              <a:gd name="connsiteY7" fmla="*/ 3820186 h 4024125"/>
              <a:gd name="connsiteX8" fmla="*/ 0 w 2039391"/>
              <a:gd name="connsiteY8" fmla="*/ 203939 h 4024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39391" h="4024125">
                <a:moveTo>
                  <a:pt x="0" y="203939"/>
                </a:moveTo>
                <a:cubicBezTo>
                  <a:pt x="0" y="91307"/>
                  <a:pt x="91307" y="0"/>
                  <a:pt x="203939" y="0"/>
                </a:cubicBezTo>
                <a:lnTo>
                  <a:pt x="1835452" y="0"/>
                </a:lnTo>
                <a:cubicBezTo>
                  <a:pt x="1948084" y="0"/>
                  <a:pt x="2039391" y="91307"/>
                  <a:pt x="2039391" y="203939"/>
                </a:cubicBezTo>
                <a:lnTo>
                  <a:pt x="2039391" y="3820186"/>
                </a:lnTo>
                <a:cubicBezTo>
                  <a:pt x="2039391" y="3932818"/>
                  <a:pt x="1948084" y="4024125"/>
                  <a:pt x="1835452" y="4024125"/>
                </a:cubicBezTo>
                <a:lnTo>
                  <a:pt x="203939" y="4024125"/>
                </a:lnTo>
                <a:cubicBezTo>
                  <a:pt x="91307" y="4024125"/>
                  <a:pt x="0" y="3932818"/>
                  <a:pt x="0" y="3820186"/>
                </a:cubicBezTo>
                <a:lnTo>
                  <a:pt x="0" y="203939"/>
                </a:lnTo>
                <a:close/>
              </a:path>
            </a:pathLst>
          </a:cu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25730" tIns="125730" rIns="125730" bIns="2942618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3300" kern="1200" dirty="0"/>
              <a:t>The Parana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D3B3723-6A77-451A-AA5D-5C86B508053E}"/>
              </a:ext>
            </a:extLst>
          </p:cNvPr>
          <p:cNvSpPr/>
          <p:nvPr/>
        </p:nvSpPr>
        <p:spPr>
          <a:xfrm>
            <a:off x="9664935" y="3401797"/>
            <a:ext cx="1631513" cy="2615681"/>
          </a:xfrm>
          <a:custGeom>
            <a:avLst/>
            <a:gdLst>
              <a:gd name="connsiteX0" fmla="*/ 0 w 1631513"/>
              <a:gd name="connsiteY0" fmla="*/ 163151 h 2615681"/>
              <a:gd name="connsiteX1" fmla="*/ 163151 w 1631513"/>
              <a:gd name="connsiteY1" fmla="*/ 0 h 2615681"/>
              <a:gd name="connsiteX2" fmla="*/ 1468362 w 1631513"/>
              <a:gd name="connsiteY2" fmla="*/ 0 h 2615681"/>
              <a:gd name="connsiteX3" fmla="*/ 1631513 w 1631513"/>
              <a:gd name="connsiteY3" fmla="*/ 163151 h 2615681"/>
              <a:gd name="connsiteX4" fmla="*/ 1631513 w 1631513"/>
              <a:gd name="connsiteY4" fmla="*/ 2452530 h 2615681"/>
              <a:gd name="connsiteX5" fmla="*/ 1468362 w 1631513"/>
              <a:gd name="connsiteY5" fmla="*/ 2615681 h 2615681"/>
              <a:gd name="connsiteX6" fmla="*/ 163151 w 1631513"/>
              <a:gd name="connsiteY6" fmla="*/ 2615681 h 2615681"/>
              <a:gd name="connsiteX7" fmla="*/ 0 w 1631513"/>
              <a:gd name="connsiteY7" fmla="*/ 2452530 h 2615681"/>
              <a:gd name="connsiteX8" fmla="*/ 0 w 1631513"/>
              <a:gd name="connsiteY8" fmla="*/ 163151 h 2615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513" h="2615681">
                <a:moveTo>
                  <a:pt x="0" y="163151"/>
                </a:moveTo>
                <a:cubicBezTo>
                  <a:pt x="0" y="73045"/>
                  <a:pt x="73045" y="0"/>
                  <a:pt x="163151" y="0"/>
                </a:cubicBezTo>
                <a:lnTo>
                  <a:pt x="1468362" y="0"/>
                </a:lnTo>
                <a:cubicBezTo>
                  <a:pt x="1558468" y="0"/>
                  <a:pt x="1631513" y="73045"/>
                  <a:pt x="1631513" y="163151"/>
                </a:cubicBezTo>
                <a:lnTo>
                  <a:pt x="1631513" y="2452530"/>
                </a:lnTo>
                <a:cubicBezTo>
                  <a:pt x="1631513" y="2542636"/>
                  <a:pt x="1558468" y="2615681"/>
                  <a:pt x="1468362" y="2615681"/>
                </a:cubicBezTo>
                <a:lnTo>
                  <a:pt x="163151" y="2615681"/>
                </a:lnTo>
                <a:cubicBezTo>
                  <a:pt x="73045" y="2615681"/>
                  <a:pt x="0" y="2542636"/>
                  <a:pt x="0" y="2452530"/>
                </a:cubicBezTo>
                <a:lnTo>
                  <a:pt x="0" y="163151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3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6045" tIns="83980" rIns="96045" bIns="8398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900" kern="1200" dirty="0"/>
              <a:t>The center of the IGP system.</a:t>
            </a:r>
          </a:p>
        </p:txBody>
      </p:sp>
    </p:spTree>
    <p:extLst>
      <p:ext uri="{BB962C8B-B14F-4D97-AF65-F5344CB8AC3E}">
        <p14:creationId xmlns:p14="http://schemas.microsoft.com/office/powerpoint/2010/main" val="290026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cap="none" dirty="0">
                <a:solidFill>
                  <a:schemeClr val="tx1"/>
                </a:solidFill>
              </a:rPr>
              <a:t>We want the lion’s share of the market!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4876800"/>
            <a:ext cx="7474001" cy="1916824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6" name="3D Model 5" descr="Origami lion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365411508"/>
                  </p:ext>
                </p:extLst>
              </p:nvPr>
            </p:nvGraphicFramePr>
            <p:xfrm>
              <a:off x="1133172" y="1762153"/>
              <a:ext cx="2961696" cy="3494991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2961696" cy="3494991"/>
                    </a:xfrm>
                    <a:prstGeom prst="rect">
                      <a:avLst/>
                    </a:prstGeom>
                  </am3d:spPr>
                  <am3d:camera>
                    <am3d:pos x="6305719" y="1219072" z="65487742"/>
                    <am3d:up dx="0" dy="36000000" dz="0"/>
                    <am3d:lookAt x="6305719" y="1219072" z="0"/>
                    <am3d:perspective fov="1224942"/>
                  </am3d:camera>
                  <am3d:trans>
                    <am3d:meterPerModelUnit n="13418305" d="1000000"/>
                    <am3d:preTrans dx="0" dy="-13719162" dz="1115424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5"/>
                  <am3d:raster rName="Office3DRenderer" rVer="16.0.8326">
                    <am3d:blip r:embed="rId6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6" name="3D Model 5" descr="Origami lion">
                <a:extLst>
                  <a:ext uri="{FF2B5EF4-FFF2-40B4-BE49-F238E27FC236}">
                    <a16:creationId xmlns:a16="http://schemas.microsoft.com/office/drawing/2014/main" id="{F006CEF9-D365-4F77-8107-4D5B4DD3CCC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133172" y="1762153"/>
                <a:ext cx="2961696" cy="3494991"/>
              </a:xfrm>
              <a:prstGeom prst="rect">
                <a:avLst/>
              </a:prstGeom>
            </p:spPr>
          </p:pic>
        </mc:Fallback>
      </mc:AlternateContent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FAF3857-3110-4D66-B452-FF05BB080080}"/>
              </a:ext>
            </a:extLst>
          </p:cNvPr>
          <p:cNvSpPr/>
          <p:nvPr/>
        </p:nvSpPr>
        <p:spPr>
          <a:xfrm>
            <a:off x="8030501" y="2239301"/>
            <a:ext cx="2106101" cy="2540693"/>
          </a:xfrm>
          <a:custGeom>
            <a:avLst/>
            <a:gdLst>
              <a:gd name="connsiteX0" fmla="*/ 1203486 w 2106101"/>
              <a:gd name="connsiteY0" fmla="*/ 0 h 2540693"/>
              <a:gd name="connsiteX1" fmla="*/ 0 w 2106101"/>
              <a:gd name="connsiteY1" fmla="*/ 1270347 h 2540693"/>
              <a:gd name="connsiteX2" fmla="*/ 1270347 w 2106101"/>
              <a:gd name="connsiteY2" fmla="*/ 2540694 h 2540693"/>
              <a:gd name="connsiteX3" fmla="*/ 2119473 w 2106101"/>
              <a:gd name="connsiteY3" fmla="*/ 2213078 h 2540693"/>
              <a:gd name="connsiteX4" fmla="*/ 1203486 w 2106101"/>
              <a:gd name="connsiteY4" fmla="*/ 1297091 h 2540693"/>
              <a:gd name="connsiteX5" fmla="*/ 1203486 w 2106101"/>
              <a:gd name="connsiteY5" fmla="*/ 0 h 2540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6101" h="2540693">
                <a:moveTo>
                  <a:pt x="1203486" y="0"/>
                </a:moveTo>
                <a:cubicBezTo>
                  <a:pt x="534883" y="33430"/>
                  <a:pt x="0" y="595057"/>
                  <a:pt x="0" y="1270347"/>
                </a:cubicBezTo>
                <a:cubicBezTo>
                  <a:pt x="0" y="1972381"/>
                  <a:pt x="568313" y="2540694"/>
                  <a:pt x="1270347" y="2540694"/>
                </a:cubicBezTo>
                <a:cubicBezTo>
                  <a:pt x="1587933" y="2540694"/>
                  <a:pt x="1885462" y="2427031"/>
                  <a:pt x="2119473" y="2213078"/>
                </a:cubicBezTo>
                <a:lnTo>
                  <a:pt x="1203486" y="1297091"/>
                </a:lnTo>
                <a:lnTo>
                  <a:pt x="1203486" y="0"/>
                </a:lnTo>
                <a:close/>
              </a:path>
            </a:pathLst>
          </a:custGeom>
          <a:solidFill>
            <a:srgbClr val="FF7107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8B488549-59B2-4775-A744-32738BF41921}"/>
              </a:ext>
            </a:extLst>
          </p:cNvPr>
          <p:cNvSpPr/>
          <p:nvPr/>
        </p:nvSpPr>
        <p:spPr>
          <a:xfrm>
            <a:off x="9367708" y="2239301"/>
            <a:ext cx="1170056" cy="1203486"/>
          </a:xfrm>
          <a:custGeom>
            <a:avLst/>
            <a:gdLst>
              <a:gd name="connsiteX0" fmla="*/ 0 w 1170056"/>
              <a:gd name="connsiteY0" fmla="*/ 0 h 1203486"/>
              <a:gd name="connsiteX1" fmla="*/ 0 w 1170056"/>
              <a:gd name="connsiteY1" fmla="*/ 1203486 h 1203486"/>
              <a:gd name="connsiteX2" fmla="*/ 1200143 w 1170056"/>
              <a:gd name="connsiteY2" fmla="*/ 1203486 h 1203486"/>
              <a:gd name="connsiteX3" fmla="*/ 0 w 1170056"/>
              <a:gd name="connsiteY3" fmla="*/ 0 h 120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0056" h="1203486">
                <a:moveTo>
                  <a:pt x="0" y="0"/>
                </a:moveTo>
                <a:lnTo>
                  <a:pt x="0" y="1203486"/>
                </a:lnTo>
                <a:lnTo>
                  <a:pt x="1200143" y="1203486"/>
                </a:lnTo>
                <a:cubicBezTo>
                  <a:pt x="1166713" y="551598"/>
                  <a:pt x="648546" y="3343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5443264-D43B-47B8-B660-F49CE94F29AF}"/>
              </a:ext>
            </a:extLst>
          </p:cNvPr>
          <p:cNvSpPr/>
          <p:nvPr/>
        </p:nvSpPr>
        <p:spPr>
          <a:xfrm>
            <a:off x="9461312" y="3576508"/>
            <a:ext cx="1103196" cy="768894"/>
          </a:xfrm>
          <a:custGeom>
            <a:avLst/>
            <a:gdLst>
              <a:gd name="connsiteX0" fmla="*/ 0 w 1103195"/>
              <a:gd name="connsiteY0" fmla="*/ 0 h 768894"/>
              <a:gd name="connsiteX1" fmla="*/ 782266 w 1103195"/>
              <a:gd name="connsiteY1" fmla="*/ 782266 h 768894"/>
              <a:gd name="connsiteX2" fmla="*/ 1106539 w 1103195"/>
              <a:gd name="connsiteY2" fmla="*/ 0 h 768894"/>
              <a:gd name="connsiteX3" fmla="*/ 0 w 1103195"/>
              <a:gd name="connsiteY3" fmla="*/ 0 h 76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3195" h="768894">
                <a:moveTo>
                  <a:pt x="0" y="0"/>
                </a:moveTo>
                <a:lnTo>
                  <a:pt x="782266" y="782266"/>
                </a:lnTo>
                <a:cubicBezTo>
                  <a:pt x="979504" y="564970"/>
                  <a:pt x="1093167" y="290843"/>
                  <a:pt x="110653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33338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87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Product Development Vision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961C878-9674-4E50-8C87-04AD379DC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</p:spTree>
    <p:extLst>
      <p:ext uri="{BB962C8B-B14F-4D97-AF65-F5344CB8AC3E}">
        <p14:creationId xmlns:p14="http://schemas.microsoft.com/office/powerpoint/2010/main" val="710439752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pattFill prst="pct90">
          <a:fgClr>
            <a:schemeClr val="accent1"/>
          </a:fgClr>
          <a:bgClr>
            <a:schemeClr val="bg1"/>
          </a:bgClr>
        </a:pattFill>
        <a:effectLst>
          <a:glow rad="139700">
            <a:schemeClr val="accent1">
              <a:alpha val="40000"/>
            </a:schemeClr>
          </a:glow>
        </a:effectLst>
      </a:spPr>
      <a:bodyPr rtlCol="0" anchor="t"/>
      <a:lstStyle>
        <a:defPPr algn="ctr">
          <a:defRPr b="1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</TotalTime>
  <Words>210</Words>
  <Application>Microsoft Office PowerPoint</Application>
  <PresentationFormat>Widescreen</PresentationFormat>
  <Paragraphs>41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Vapor Trail</vt:lpstr>
      <vt:lpstr>PowerPoint Presentation</vt:lpstr>
      <vt:lpstr>Vision Business Value</vt:lpstr>
      <vt:lpstr>PowerPoint Presentation</vt:lpstr>
      <vt:lpstr>The New Products!</vt:lpstr>
      <vt:lpstr>We want the lion’s share of the market!</vt:lpstr>
      <vt:lpstr> Product Development Vision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Develetech Ind. Product Vision</dc:title>
  <dc:creator>Tamara.Hagen@logicaloperations.com</dc:creator>
  <cp:lastModifiedBy>Tamara Hagen</cp:lastModifiedBy>
  <cp:revision>114</cp:revision>
  <dcterms:created xsi:type="dcterms:W3CDTF">2012-06-11T13:31:33Z</dcterms:created>
  <dcterms:modified xsi:type="dcterms:W3CDTF">2019-10-15T18:35:56Z</dcterms:modified>
</cp:coreProperties>
</file>